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F7C175"/>
    <a:srgbClr val="59B998"/>
    <a:srgbClr val="337389"/>
    <a:srgbClr val="E46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2E030C-2BFB-4E43-8B1D-36350FA65AFC}" v="182" dt="2025-08-21T07:49:44.744"/>
    <p1510:client id="{F51724E1-F1A5-4A5C-865F-1526BB443B20}" v="2" dt="2025-08-21T07:52:04.4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27"/>
    <p:restoredTop sz="94766"/>
  </p:normalViewPr>
  <p:slideViewPr>
    <p:cSldViewPr snapToGrid="0">
      <p:cViewPr>
        <p:scale>
          <a:sx n="125" d="100"/>
          <a:sy n="125" d="100"/>
        </p:scale>
        <p:origin x="570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F22E030C-2BFB-4E43-8B1D-36350FA65AFC}"/>
    <pc:docChg chg="modSld">
      <pc:chgData name="Utilisateur" userId="iG5ubVOvUT25vt1OoI3+bnwQi7HKh9+yPL5JjsN27v8=" providerId="None" clId="Web-{F22E030C-2BFB-4E43-8B1D-36350FA65AFC}" dt="2025-08-21T07:49:44.744" v="86" actId="20577"/>
      <pc:docMkLst>
        <pc:docMk/>
      </pc:docMkLst>
      <pc:sldChg chg="modSp">
        <pc:chgData name="Utilisateur" userId="iG5ubVOvUT25vt1OoI3+bnwQi7HKh9+yPL5JjsN27v8=" providerId="None" clId="Web-{F22E030C-2BFB-4E43-8B1D-36350FA65AFC}" dt="2025-08-21T07:49:44.744" v="86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F22E030C-2BFB-4E43-8B1D-36350FA65AFC}" dt="2025-08-21T07:49:33.947" v="83" actId="20577"/>
          <ac:spMkLst>
            <pc:docMk/>
            <pc:sldMk cId="2076937392" sldId="256"/>
            <ac:spMk id="24" creationId="{25285DB4-B060-D847-75DD-C73E875F51F8}"/>
          </ac:spMkLst>
        </pc:spChg>
        <pc:spChg chg="mod">
          <ac:chgData name="Utilisateur" userId="iG5ubVOvUT25vt1OoI3+bnwQi7HKh9+yPL5JjsN27v8=" providerId="None" clId="Web-{F22E030C-2BFB-4E43-8B1D-36350FA65AFC}" dt="2025-08-21T07:49:44.744" v="86" actId="20577"/>
          <ac:spMkLst>
            <pc:docMk/>
            <pc:sldMk cId="2076937392" sldId="256"/>
            <ac:spMk id="44" creationId="{91E480BC-ADF2-142D-9E4B-550402AD3CA9}"/>
          </ac:spMkLst>
        </pc:spChg>
        <pc:spChg chg="mod">
          <ac:chgData name="Utilisateur" userId="iG5ubVOvUT25vt1OoI3+bnwQi7HKh9+yPL5JjsN27v8=" providerId="None" clId="Web-{F22E030C-2BFB-4E43-8B1D-36350FA65AFC}" dt="2025-08-21T07:48:50.135" v="55" actId="20577"/>
          <ac:spMkLst>
            <pc:docMk/>
            <pc:sldMk cId="2076937392" sldId="256"/>
            <ac:spMk id="52" creationId="{0B23256A-4D2C-4F0B-A9DD-CBA5BCEE03EA}"/>
          </ac:spMkLst>
        </pc:spChg>
      </pc:sldChg>
    </pc:docChg>
  </pc:docChgLst>
  <pc:docChgLst>
    <pc:chgData name="Utilisateur" userId="iG5ubVOvUT25vt1OoI3+bnwQi7HKh9+yPL5JjsN27v8=" providerId="None" clId="Web-{F51724E1-F1A5-4A5C-865F-1526BB443B20}"/>
    <pc:docChg chg="modSld">
      <pc:chgData name="Utilisateur" userId="iG5ubVOvUT25vt1OoI3+bnwQi7HKh9+yPL5JjsN27v8=" providerId="None" clId="Web-{F51724E1-F1A5-4A5C-865F-1526BB443B20}" dt="2025-08-21T07:52:04.424" v="0" actId="20577"/>
      <pc:docMkLst>
        <pc:docMk/>
      </pc:docMkLst>
      <pc:sldChg chg="modSp">
        <pc:chgData name="Utilisateur" userId="iG5ubVOvUT25vt1OoI3+bnwQi7HKh9+yPL5JjsN27v8=" providerId="None" clId="Web-{F51724E1-F1A5-4A5C-865F-1526BB443B20}" dt="2025-08-21T07:52:04.424" v="0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F51724E1-F1A5-4A5C-865F-1526BB443B20}" dt="2025-08-21T07:52:04.424" v="0" actId="20577"/>
          <ac:spMkLst>
            <pc:docMk/>
            <pc:sldMk cId="2076937392" sldId="256"/>
            <ac:spMk id="24" creationId="{25285DB4-B060-D847-75DD-C73E875F51F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749250" y="366338"/>
            <a:ext cx="4061173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>
                <a:latin typeface="Open Sans"/>
                <a:ea typeface="Open Sans"/>
                <a:cs typeface="Open Sans"/>
              </a:rPr>
              <a:t>Territoires africains et mondialisation</a:t>
            </a:r>
            <a:endParaRPr lang="fr-FR"/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0B23256A-4D2C-4F0B-A9DD-CBA5BCEE03EA}"/>
              </a:ext>
            </a:extLst>
          </p:cNvPr>
          <p:cNvSpPr txBox="1"/>
          <p:nvPr/>
        </p:nvSpPr>
        <p:spPr>
          <a:xfrm>
            <a:off x="434257" y="828392"/>
            <a:ext cx="6780834" cy="2769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FR" sz="1200" dirty="0">
                <a:latin typeface="Open Sans"/>
                <a:ea typeface="Open Sans"/>
                <a:cs typeface="Open Sans"/>
              </a:rPr>
              <a:t>Complétez le schéma de synthèse suivant à l'aide des documents et de vos recherches.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F5794000-DAAF-5484-5B81-E7BE14097BEC}"/>
              </a:ext>
            </a:extLst>
          </p:cNvPr>
          <p:cNvSpPr/>
          <p:nvPr/>
        </p:nvSpPr>
        <p:spPr>
          <a:xfrm>
            <a:off x="1733579" y="5391653"/>
            <a:ext cx="4092514" cy="598967"/>
          </a:xfrm>
          <a:prstGeom prst="roundRect">
            <a:avLst>
              <a:gd name="adj" fmla="val 9375"/>
            </a:avLst>
          </a:prstGeom>
          <a:solidFill>
            <a:srgbClr val="9292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Les territoires africains dans la mondialisation : une marginalisation à nuancer</a:t>
            </a: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A0CDBC9C-14FE-3C6E-531B-AD5E60626F40}"/>
              </a:ext>
            </a:extLst>
          </p:cNvPr>
          <p:cNvSpPr/>
          <p:nvPr/>
        </p:nvSpPr>
        <p:spPr>
          <a:xfrm>
            <a:off x="2088715" y="4321918"/>
            <a:ext cx="3382243" cy="598967"/>
          </a:xfrm>
          <a:prstGeom prst="roundRect">
            <a:avLst>
              <a:gd name="adj" fmla="val 9375"/>
            </a:avLst>
          </a:prstGeom>
          <a:solidFill>
            <a:srgbClr val="929292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Dynamiques d’intégration dans les échanges internationaux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0DFFD456-F36F-B80C-E82C-1B5EEA4987F7}"/>
              </a:ext>
            </a:extLst>
          </p:cNvPr>
          <p:cNvSpPr/>
          <p:nvPr/>
        </p:nvSpPr>
        <p:spPr>
          <a:xfrm>
            <a:off x="2088714" y="6553501"/>
            <a:ext cx="3382243" cy="409103"/>
          </a:xfrm>
          <a:prstGeom prst="roundRect">
            <a:avLst>
              <a:gd name="adj" fmla="val 9375"/>
            </a:avLst>
          </a:prstGeom>
          <a:solidFill>
            <a:srgbClr val="929292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Inégalités importantes au sein du continent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4815B75B-4755-5443-5E10-BA460939724C}"/>
              </a:ext>
            </a:extLst>
          </p:cNvPr>
          <p:cNvSpPr/>
          <p:nvPr/>
        </p:nvSpPr>
        <p:spPr>
          <a:xfrm>
            <a:off x="434257" y="1558448"/>
            <a:ext cx="3051785" cy="386386"/>
          </a:xfrm>
          <a:prstGeom prst="roundRect">
            <a:avLst>
              <a:gd name="adj" fmla="val 15604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Facteurs endogènes* d’intégration : 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9D7559C3-84DC-B302-11D5-CCD9969E0595}"/>
              </a:ext>
            </a:extLst>
          </p:cNvPr>
          <p:cNvSpPr/>
          <p:nvPr/>
        </p:nvSpPr>
        <p:spPr>
          <a:xfrm>
            <a:off x="4061712" y="1558448"/>
            <a:ext cx="3051785" cy="386386"/>
          </a:xfrm>
          <a:prstGeom prst="roundRect">
            <a:avLst>
              <a:gd name="adj" fmla="val 15604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Facteurs exogènes* d’intégration : 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94727ACC-5992-2096-72F0-B1EC80D3C26D}"/>
              </a:ext>
            </a:extLst>
          </p:cNvPr>
          <p:cNvSpPr/>
          <p:nvPr/>
        </p:nvSpPr>
        <p:spPr>
          <a:xfrm>
            <a:off x="430369" y="1558448"/>
            <a:ext cx="3051785" cy="2200589"/>
          </a:xfrm>
          <a:prstGeom prst="roundRect">
            <a:avLst>
              <a:gd name="adj" fmla="val 2848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•</a:t>
            </a:r>
          </a:p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•</a:t>
            </a:r>
          </a:p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B709AB90-F77A-DE25-5E5F-4176D6517669}"/>
              </a:ext>
            </a:extLst>
          </p:cNvPr>
          <p:cNvSpPr/>
          <p:nvPr/>
        </p:nvSpPr>
        <p:spPr>
          <a:xfrm>
            <a:off x="4056114" y="1558448"/>
            <a:ext cx="3051785" cy="2200589"/>
          </a:xfrm>
          <a:prstGeom prst="roundRect">
            <a:avLst>
              <a:gd name="adj" fmla="val 2848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•</a:t>
            </a:r>
          </a:p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•</a:t>
            </a:r>
          </a:p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8B898DA1-5ECD-3C04-34D8-F29D52E39834}"/>
              </a:ext>
            </a:extLst>
          </p:cNvPr>
          <p:cNvSpPr/>
          <p:nvPr/>
        </p:nvSpPr>
        <p:spPr>
          <a:xfrm>
            <a:off x="434257" y="7525485"/>
            <a:ext cx="3051785" cy="467528"/>
          </a:xfrm>
          <a:prstGeom prst="roundRect">
            <a:avLst>
              <a:gd name="adj" fmla="val 15604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Territoires en développement rapide voire émergents en Afrique : 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32B3CF96-B312-8BFB-E013-8AD8C62F7C6F}"/>
              </a:ext>
            </a:extLst>
          </p:cNvPr>
          <p:cNvSpPr/>
          <p:nvPr/>
        </p:nvSpPr>
        <p:spPr>
          <a:xfrm>
            <a:off x="4061712" y="7525485"/>
            <a:ext cx="3051785" cy="467528"/>
          </a:xfrm>
          <a:prstGeom prst="roundRect">
            <a:avLst>
              <a:gd name="adj" fmla="val 15604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Périphéries marginalisées :</a:t>
            </a: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70B351AC-694B-7ABA-5C5C-0EFFCDF4EF8B}"/>
              </a:ext>
            </a:extLst>
          </p:cNvPr>
          <p:cNvSpPr/>
          <p:nvPr/>
        </p:nvSpPr>
        <p:spPr>
          <a:xfrm>
            <a:off x="430369" y="7525486"/>
            <a:ext cx="3051785" cy="2241160"/>
          </a:xfrm>
          <a:prstGeom prst="roundRect">
            <a:avLst>
              <a:gd name="adj" fmla="val 2848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•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Exemples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•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Atouts majeurs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834135F7-FF71-A10A-4FE9-1E92466A044D}"/>
              </a:ext>
            </a:extLst>
          </p:cNvPr>
          <p:cNvSpPr/>
          <p:nvPr/>
        </p:nvSpPr>
        <p:spPr>
          <a:xfrm>
            <a:off x="4056114" y="7525486"/>
            <a:ext cx="3051785" cy="2241160"/>
          </a:xfrm>
          <a:prstGeom prst="roundRect">
            <a:avLst>
              <a:gd name="adj" fmla="val 2848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•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Exemples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•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Obstacles majeurs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91E480BC-ADF2-142D-9E4B-550402AD3CA9}"/>
              </a:ext>
            </a:extLst>
          </p:cNvPr>
          <p:cNvSpPr txBox="1"/>
          <p:nvPr/>
        </p:nvSpPr>
        <p:spPr>
          <a:xfrm>
            <a:off x="389419" y="10003867"/>
            <a:ext cx="6780834" cy="43088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FR" sz="1100" dirty="0">
                <a:latin typeface="Open Sans"/>
                <a:ea typeface="Open Sans"/>
                <a:cs typeface="Open Sans"/>
              </a:rPr>
              <a:t>* Endogènes : dynamiques impulsées par les États africains eux-mêmes</a:t>
            </a:r>
          </a:p>
          <a:p>
            <a:r>
              <a:rPr lang="fr-FR" sz="1100" dirty="0">
                <a:latin typeface="Open Sans"/>
                <a:ea typeface="Open Sans"/>
                <a:cs typeface="Open Sans"/>
              </a:rPr>
              <a:t>* Exogènes : facteurs d’intégration fortement dépendants des puissances extérieures</a:t>
            </a:r>
          </a:p>
        </p:txBody>
      </p: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B63E3C15-61DF-95F7-B583-C624261365BA}"/>
              </a:ext>
            </a:extLst>
          </p:cNvPr>
          <p:cNvCxnSpPr>
            <a:stCxn id="13" idx="0"/>
            <a:endCxn id="15" idx="2"/>
          </p:cNvCxnSpPr>
          <p:nvPr/>
        </p:nvCxnSpPr>
        <p:spPr>
          <a:xfrm flipV="1">
            <a:off x="3779836" y="4920885"/>
            <a:ext cx="1" cy="470768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6572BE7E-3AC0-72D2-F5AC-B88FFC14CF74}"/>
              </a:ext>
            </a:extLst>
          </p:cNvPr>
          <p:cNvCxnSpPr>
            <a:stCxn id="13" idx="2"/>
            <a:endCxn id="17" idx="0"/>
          </p:cNvCxnSpPr>
          <p:nvPr/>
        </p:nvCxnSpPr>
        <p:spPr>
          <a:xfrm>
            <a:off x="3779836" y="5990620"/>
            <a:ext cx="0" cy="562881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en angle 52">
            <a:extLst>
              <a:ext uri="{FF2B5EF4-FFF2-40B4-BE49-F238E27FC236}">
                <a16:creationId xmlns:a16="http://schemas.microsoft.com/office/drawing/2014/main" id="{91B18647-314D-CB63-4A36-68B6C296333B}"/>
              </a:ext>
            </a:extLst>
          </p:cNvPr>
          <p:cNvCxnSpPr>
            <a:stCxn id="21" idx="2"/>
            <a:endCxn id="28" idx="2"/>
          </p:cNvCxnSpPr>
          <p:nvPr/>
        </p:nvCxnSpPr>
        <p:spPr>
          <a:xfrm rot="16200000" flipH="1">
            <a:off x="3767801" y="1946164"/>
            <a:ext cx="15367" cy="3625745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ACF87BF1-99AF-16ED-32A8-C42F4EC28E0C}"/>
              </a:ext>
            </a:extLst>
          </p:cNvPr>
          <p:cNvCxnSpPr>
            <a:cxnSpLocks/>
            <a:stCxn id="15" idx="0"/>
          </p:cNvCxnSpPr>
          <p:nvPr/>
        </p:nvCxnSpPr>
        <p:spPr>
          <a:xfrm flipV="1">
            <a:off x="3779837" y="4036646"/>
            <a:ext cx="0" cy="285272"/>
          </a:xfrm>
          <a:prstGeom prst="line">
            <a:avLst/>
          </a:prstGeom>
          <a:ln w="31750">
            <a:solidFill>
              <a:srgbClr val="9292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en angle 57">
            <a:extLst>
              <a:ext uri="{FF2B5EF4-FFF2-40B4-BE49-F238E27FC236}">
                <a16:creationId xmlns:a16="http://schemas.microsoft.com/office/drawing/2014/main" id="{7B0F0F18-E59C-807C-75DE-96BF5EB71F1B}"/>
              </a:ext>
            </a:extLst>
          </p:cNvPr>
          <p:cNvCxnSpPr>
            <a:stCxn id="40" idx="0"/>
            <a:endCxn id="41" idx="0"/>
          </p:cNvCxnSpPr>
          <p:nvPr/>
        </p:nvCxnSpPr>
        <p:spPr>
          <a:xfrm rot="5400000" flipH="1" flipV="1">
            <a:off x="3767801" y="5712614"/>
            <a:ext cx="15367" cy="3625745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2E25EE03-BCE3-A94B-B6AC-659F58BD7843}"/>
              </a:ext>
            </a:extLst>
          </p:cNvPr>
          <p:cNvCxnSpPr>
            <a:cxnSpLocks/>
            <a:stCxn id="17" idx="2"/>
          </p:cNvCxnSpPr>
          <p:nvPr/>
        </p:nvCxnSpPr>
        <p:spPr>
          <a:xfrm>
            <a:off x="3779836" y="6962604"/>
            <a:ext cx="0" cy="301198"/>
          </a:xfrm>
          <a:prstGeom prst="line">
            <a:avLst/>
          </a:prstGeom>
          <a:ln w="31750">
            <a:solidFill>
              <a:srgbClr val="9292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</TotalTime>
  <Words>119</Words>
  <Application>Microsoft Office PowerPoint</Application>
  <PresentationFormat>Personnalisé</PresentationFormat>
  <Paragraphs>47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Gaëlle GUYARD</cp:lastModifiedBy>
  <cp:revision>34</cp:revision>
  <dcterms:created xsi:type="dcterms:W3CDTF">2024-05-15T14:38:44Z</dcterms:created>
  <dcterms:modified xsi:type="dcterms:W3CDTF">2025-08-21T07:52:04Z</dcterms:modified>
</cp:coreProperties>
</file>